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492" r:id="rId3"/>
    <p:sldId id="515" r:id="rId4"/>
    <p:sldId id="578" r:id="rId5"/>
    <p:sldId id="583" r:id="rId6"/>
    <p:sldId id="640" r:id="rId7"/>
    <p:sldId id="641" r:id="rId8"/>
    <p:sldId id="587" r:id="rId9"/>
    <p:sldId id="584" r:id="rId10"/>
    <p:sldId id="582" r:id="rId11"/>
    <p:sldId id="579" r:id="rId12"/>
    <p:sldId id="585" r:id="rId13"/>
    <p:sldId id="589" r:id="rId14"/>
    <p:sldId id="588" r:id="rId15"/>
    <p:sldId id="593" r:id="rId16"/>
    <p:sldId id="594" r:id="rId17"/>
    <p:sldId id="609" r:id="rId18"/>
    <p:sldId id="642" r:id="rId19"/>
    <p:sldId id="644" r:id="rId20"/>
    <p:sldId id="643" r:id="rId21"/>
    <p:sldId id="597" r:id="rId22"/>
    <p:sldId id="596" r:id="rId23"/>
    <p:sldId id="598" r:id="rId24"/>
    <p:sldId id="608" r:id="rId25"/>
    <p:sldId id="601" r:id="rId26"/>
    <p:sldId id="602" r:id="rId27"/>
    <p:sldId id="603" r:id="rId28"/>
    <p:sldId id="604" r:id="rId29"/>
    <p:sldId id="645" r:id="rId30"/>
    <p:sldId id="605" r:id="rId31"/>
    <p:sldId id="614" r:id="rId32"/>
    <p:sldId id="615" r:id="rId33"/>
    <p:sldId id="616" r:id="rId34"/>
    <p:sldId id="617" r:id="rId35"/>
    <p:sldId id="618" r:id="rId36"/>
    <p:sldId id="621" r:id="rId37"/>
    <p:sldId id="622" r:id="rId38"/>
    <p:sldId id="624" r:id="rId39"/>
    <p:sldId id="625" r:id="rId40"/>
    <p:sldId id="626" r:id="rId41"/>
    <p:sldId id="606" r:id="rId42"/>
    <p:sldId id="611" r:id="rId43"/>
    <p:sldId id="610" r:id="rId44"/>
    <p:sldId id="612" r:id="rId45"/>
    <p:sldId id="613" r:id="rId46"/>
    <p:sldId id="607" r:id="rId47"/>
    <p:sldId id="628" r:id="rId48"/>
    <p:sldId id="627" r:id="rId49"/>
    <p:sldId id="629" r:id="rId50"/>
    <p:sldId id="632" r:id="rId51"/>
    <p:sldId id="630" r:id="rId52"/>
    <p:sldId id="633" r:id="rId53"/>
    <p:sldId id="631" r:id="rId54"/>
    <p:sldId id="636" r:id="rId55"/>
    <p:sldId id="637" r:id="rId56"/>
    <p:sldId id="638" r:id="rId57"/>
    <p:sldId id="639" r:id="rId58"/>
    <p:sldId id="634" r:id="rId59"/>
    <p:sldId id="567" r:id="rId60"/>
    <p:sldId id="647" r:id="rId6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5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09 – While Loops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loop:</a:t>
            </a:r>
          </a:p>
          <a:p>
            <a:pPr lvl="1"/>
            <a:r>
              <a:rPr lang="en-US" dirty="0" smtClean="0"/>
              <a:t>Good for </a:t>
            </a:r>
            <a:r>
              <a:rPr lang="en-US" i="1" dirty="0" smtClean="0"/>
              <a:t>iterating</a:t>
            </a:r>
            <a:r>
              <a:rPr lang="en-US" dirty="0" smtClean="0"/>
              <a:t> over a list</a:t>
            </a:r>
          </a:p>
          <a:p>
            <a:pPr lvl="1"/>
            <a:r>
              <a:rPr lang="en-US" dirty="0" smtClean="0"/>
              <a:t>Good for counted iterations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Good for almost everything else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5017168"/>
            <a:ext cx="5324976" cy="11210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284745" y="460166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9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Loops: Syntax and Uses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used when we’re not</a:t>
            </a:r>
          </a:p>
          <a:p>
            <a:pPr lvl="1"/>
            <a:r>
              <a:rPr lang="en-US" sz="3200" dirty="0" smtClean="0"/>
              <a:t>Iterating over a list</a:t>
            </a:r>
          </a:p>
          <a:p>
            <a:pPr lvl="1"/>
            <a:r>
              <a:rPr lang="en-US" sz="3200" dirty="0" smtClean="0"/>
              <a:t>Doing a “counted” loop</a:t>
            </a:r>
          </a:p>
          <a:p>
            <a:pPr lvl="3"/>
            <a:endParaRPr lang="en-US" dirty="0"/>
          </a:p>
          <a:p>
            <a:r>
              <a:rPr lang="en-US" dirty="0" smtClean="0"/>
              <a:t>Works the way its name implies:</a:t>
            </a:r>
          </a:p>
          <a:p>
            <a:pPr marL="457200" lvl="1" indent="0">
              <a:buNone/>
            </a:pPr>
            <a:r>
              <a:rPr lang="en-US" sz="3200" u="sng" dirty="0" smtClean="0"/>
              <a:t>While</a:t>
            </a:r>
            <a:r>
              <a:rPr lang="en-US" sz="3200" dirty="0" smtClean="0"/>
              <a:t> a conditional evaluates to True:</a:t>
            </a:r>
          </a:p>
          <a:p>
            <a:pPr marL="1022350" lvl="1" indent="0">
              <a:buNone/>
            </a:pPr>
            <a:r>
              <a:rPr lang="en-US" dirty="0" smtClean="0"/>
              <a:t>Do a thing (repeatedly, if necessary)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42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31: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February"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5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= 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 1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 31: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day: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"Today is February"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date)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2" y="4124030"/>
            <a:ext cx="419228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80026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3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requires a Boolean condition </a:t>
            </a:r>
          </a:p>
          <a:p>
            <a:pPr lvl="1"/>
            <a:r>
              <a:rPr lang="en-US" dirty="0" smtClean="0"/>
              <a:t>That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734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do a “counting” loop, just like we did 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   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don't forget to update</a:t>
            </a:r>
            <a:b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# the loop variable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62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60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Between the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they are both loops,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 behave very differently</a:t>
            </a:r>
          </a:p>
          <a:p>
            <a:endParaRPr lang="en-US" dirty="0"/>
          </a:p>
          <a:p>
            <a:r>
              <a:rPr lang="en-US" dirty="0" smtClean="0"/>
              <a:t>What does the loop do?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loop:</a:t>
            </a:r>
          </a:p>
          <a:p>
            <a:pPr lvl="2"/>
            <a:r>
              <a:rPr lang="en-US" sz="2800" dirty="0" smtClean="0"/>
              <a:t>Iterate over a list</a:t>
            </a:r>
            <a:endParaRPr lang="en-US" sz="2800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loop:</a:t>
            </a:r>
          </a:p>
          <a:p>
            <a:pPr lvl="2"/>
            <a:r>
              <a:rPr lang="en-US" sz="2800" dirty="0" smtClean="0"/>
              <a:t>Evaluate a conditional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516087" y="3189585"/>
            <a:ext cx="232162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Even when we use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227616" y="3728852"/>
            <a:ext cx="1389414" cy="128253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11980" y="4200781"/>
            <a:ext cx="23216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What?!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7874" y="4842645"/>
            <a:ext cx="232162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Remember, range() creates a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list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numbers!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20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Between the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syntax of the loop?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loop:</a:t>
            </a:r>
          </a:p>
          <a:p>
            <a:pPr lvl="2"/>
            <a:r>
              <a:rPr lang="en-US" sz="2800" dirty="0"/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listVariable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2"/>
            <a:r>
              <a:rPr lang="en-US" sz="2800" dirty="0" smtClean="0"/>
              <a:t>Must contain list name and a list variable</a:t>
            </a:r>
            <a:endParaRPr lang="en-US" sz="2800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loop:</a:t>
            </a:r>
          </a:p>
          <a:p>
            <a:pPr lvl="2"/>
            <a:r>
              <a:rPr lang="en-US" sz="2800" dirty="0"/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CONDITIONAL == 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2"/>
            <a:r>
              <a:rPr lang="en-US" sz="2800" dirty="0" smtClean="0"/>
              <a:t>Must use a conditional that contains a </a:t>
            </a:r>
            <a:br>
              <a:rPr lang="en-US" sz="2800" dirty="0" smtClean="0"/>
            </a:br>
            <a:r>
              <a:rPr lang="en-US" sz="2800" dirty="0" smtClean="0"/>
              <a:t>variable that changes as the loop is run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6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Using it to iterate over a list</a:t>
            </a:r>
          </a:p>
          <a:p>
            <a:pPr lvl="1"/>
            <a:r>
              <a:rPr lang="en-US" sz="2800" dirty="0" smtClean="0"/>
              <a:t>Using it for “counting” the number of actions</a:t>
            </a:r>
          </a:p>
          <a:p>
            <a:r>
              <a:rPr lang="en-US" sz="3200" dirty="0" smtClean="0"/>
              <a:t>The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 smtClean="0"/>
              <a:t>function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Three forms: one, two, or three numbers</a:t>
            </a: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Between the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is the loop variable updated?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loop:</a:t>
            </a:r>
          </a:p>
          <a:p>
            <a:pPr lvl="2"/>
            <a:r>
              <a:rPr lang="en-US" sz="2800" dirty="0" smtClean="0"/>
              <a:t>The loop itself updates the loop variable</a:t>
            </a:r>
          </a:p>
          <a:p>
            <a:pPr lvl="2"/>
            <a:r>
              <a:rPr lang="en-US" sz="2800" dirty="0" smtClean="0"/>
              <a:t>First time through, it is element at index 0, second time through, element at index 1, etc.</a:t>
            </a:r>
            <a:endParaRPr lang="en-US" sz="2800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loop:</a:t>
            </a:r>
          </a:p>
          <a:p>
            <a:pPr lvl="2"/>
            <a:r>
              <a:rPr lang="en-US" sz="2800" dirty="0" smtClean="0"/>
              <a:t>Programmer must update the loop variable</a:t>
            </a:r>
          </a:p>
          <a:p>
            <a:pPr lvl="2"/>
            <a:r>
              <a:rPr lang="en-US" sz="2800" dirty="0" smtClean="0"/>
              <a:t>Updating is </a:t>
            </a:r>
            <a:r>
              <a:rPr lang="en-US" sz="2800" u="sng" dirty="0" smtClean="0"/>
              <a:t>not</a:t>
            </a:r>
            <a:r>
              <a:rPr lang="en-US" sz="2800" dirty="0" smtClean="0"/>
              <a:t> done automatically by Python</a:t>
            </a:r>
            <a:endParaRPr lang="en-US" sz="28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3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29390" y="2130425"/>
            <a:ext cx="8085221" cy="1470025"/>
          </a:xfrm>
        </p:spPr>
        <p:txBody>
          <a:bodyPr/>
          <a:lstStyle/>
          <a:p>
            <a:r>
              <a:rPr lang="en-US" dirty="0" smtClean="0"/>
              <a:t>Infinite Loops and Other Problems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2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i="1" dirty="0" smtClean="0"/>
              <a:t>infinite loop</a:t>
            </a:r>
            <a:r>
              <a:rPr lang="en-US" dirty="0" smtClean="0"/>
              <a:t> is a loop that will run forever</a:t>
            </a:r>
          </a:p>
          <a:p>
            <a:pPr lvl="3"/>
            <a:endParaRPr lang="en-US" dirty="0"/>
          </a:p>
          <a:p>
            <a:r>
              <a:rPr lang="en-US" dirty="0" smtClean="0"/>
              <a:t>Can we have an infinite loop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No! 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goes through a set number of steps (iterating or counting) and will always end</a:t>
            </a:r>
          </a:p>
          <a:p>
            <a:r>
              <a:rPr lang="en-US" dirty="0" smtClean="0"/>
              <a:t>Can </a:t>
            </a:r>
            <a:r>
              <a:rPr lang="en-US" dirty="0"/>
              <a:t>we have an infinite loop 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Yes! 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loop variable is controlled by us, and we can make mistakes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9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can’t vote until 18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can’t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4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18: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can’t vote until 18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can’t vote at age"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1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5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ask user for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eat a cookie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11198" y="3662439"/>
            <a:ext cx="38951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an Infinite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run a program that contains an infinite loop, it may seem like you’ve lose control of the terminal!</a:t>
            </a:r>
          </a:p>
          <a:p>
            <a:pPr lvl="3"/>
            <a:endParaRPr lang="en-US" dirty="0"/>
          </a:p>
          <a:p>
            <a:r>
              <a:rPr lang="en-US" dirty="0" smtClean="0"/>
              <a:t>To regain control, simply 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CTRL+C </a:t>
            </a:r>
            <a:r>
              <a:rPr lang="en-US" dirty="0" smtClean="0"/>
              <a:t>to interrupt the infinite loop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75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Isn’t Being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Unlike most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89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Updating and Changing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just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changed </a:t>
            </a:r>
            <a:br>
              <a:rPr lang="en-US" dirty="0" smtClean="0"/>
            </a:br>
            <a:r>
              <a:rPr lang="en-US" dirty="0" smtClean="0"/>
              <a:t>has been the content of the list</a:t>
            </a:r>
          </a:p>
          <a:p>
            <a:pPr lvl="1"/>
            <a:r>
              <a:rPr lang="en-US" sz="3200" dirty="0" smtClean="0"/>
              <a:t>But we can also change a list’s size, </a:t>
            </a:r>
            <a:br>
              <a:rPr lang="en-US" sz="3200" dirty="0" smtClean="0"/>
            </a:br>
            <a:r>
              <a:rPr lang="en-US" sz="3200" dirty="0" smtClean="0"/>
              <a:t>by adding and removing elements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65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List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functions we’ll cover today </a:t>
            </a:r>
            <a:br>
              <a:rPr lang="en-US" dirty="0" smtClean="0"/>
            </a:br>
            <a:r>
              <a:rPr lang="en-US" dirty="0" smtClean="0"/>
              <a:t>that can add and remove things to our lists</a:t>
            </a:r>
          </a:p>
          <a:p>
            <a:pPr lvl="1"/>
            <a:r>
              <a:rPr lang="en-US" sz="3200" dirty="0"/>
              <a:t>There are more, but we’ll cover them </a:t>
            </a:r>
            <a:r>
              <a:rPr lang="en-US" sz="3200" dirty="0" smtClean="0"/>
              <a:t>later</a:t>
            </a:r>
            <a:endParaRPr lang="en-US" dirty="0" smtClean="0"/>
          </a:p>
          <a:p>
            <a:endParaRPr lang="en-US" dirty="0"/>
          </a:p>
          <a:p>
            <a:pPr marL="91440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</a:p>
          <a:p>
            <a:pPr marL="91440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40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function lets us add items to the end of a list, increasing its size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(ITEM_TO_APPEND)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dirty="0" smtClean="0"/>
              <a:t>Allows the list to expand as the user needs</a:t>
            </a:r>
          </a:p>
          <a:p>
            <a:pPr lvl="1"/>
            <a:r>
              <a:rPr lang="en-US" dirty="0" smtClean="0"/>
              <a:t>No longer need to initialize lists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[None]*NUM</a:t>
            </a:r>
          </a:p>
          <a:p>
            <a:pPr lvl="2"/>
            <a:r>
              <a:rPr lang="en-US" sz="2800" dirty="0" smtClean="0"/>
              <a:t>Can instead start with an empty 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68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(continuing until the user enters 0)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= []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give loop variable an initial value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0: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number, 0 to stop: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0: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append if it's valid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2286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44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/>
              <a:t>to create a list of </a:t>
            </a:r>
            <a:r>
              <a:rPr lang="en-US" dirty="0" smtClean="0"/>
              <a:t>numbers (continuing </a:t>
            </a:r>
            <a:r>
              <a:rPr lang="en-US" dirty="0"/>
              <a:t>until the user enters </a:t>
            </a:r>
            <a:r>
              <a:rPr lang="en-US" dirty="0" smtClean="0"/>
              <a:t>0)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0: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number, 0 to stop: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0:    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append if it's valid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457200" lvl="1" indent="0">
              <a:buNone/>
            </a:pPr>
            <a:endParaRPr lang="en-US" sz="180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508699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474719"/>
              </p:ext>
            </p:extLst>
          </p:nvPr>
        </p:nvGraphicFramePr>
        <p:xfrm>
          <a:off x="3124234" y="4869741"/>
          <a:ext cx="208280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86184"/>
              </p:ext>
            </p:extLst>
          </p:nvPr>
        </p:nvGraphicFramePr>
        <p:xfrm>
          <a:off x="3124234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240991"/>
              </p:ext>
            </p:extLst>
          </p:nvPr>
        </p:nvGraphicFramePr>
        <p:xfrm>
          <a:off x="4022591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684965"/>
              </p:ext>
            </p:extLst>
          </p:nvPr>
        </p:nvGraphicFramePr>
        <p:xfrm>
          <a:off x="4920948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106375"/>
              </p:ext>
            </p:extLst>
          </p:nvPr>
        </p:nvGraphicFramePr>
        <p:xfrm>
          <a:off x="5819305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710512"/>
              </p:ext>
            </p:extLst>
          </p:nvPr>
        </p:nvGraphicFramePr>
        <p:xfrm>
          <a:off x="6717662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13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5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function lets us remove an item from the list – specifically, it finds and removes the first instance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(VALUE_TO_REMOVE)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we don’t need</a:t>
            </a:r>
          </a:p>
          <a:p>
            <a:pPr lvl="1"/>
            <a:r>
              <a:rPr lang="en-US" dirty="0" smtClean="0"/>
              <a:t>For example, removing students who have </a:t>
            </a:r>
            <a:br>
              <a:rPr lang="en-US" dirty="0" smtClean="0"/>
            </a:br>
            <a:r>
              <a:rPr lang="en-US" dirty="0" smtClean="0"/>
              <a:t>dropped the class from the class roster</a:t>
            </a:r>
          </a:p>
          <a:p>
            <a:pPr lvl="1"/>
            <a:r>
              <a:rPr lang="en-US" dirty="0" smtClean="0"/>
              <a:t>Keeps the list from having “empty”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3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888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13284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60340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141925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6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70527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307118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54826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821567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88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  <a:endParaRPr lang="en-US" sz="3200" dirty="0"/>
          </a:p>
          <a:p>
            <a:r>
              <a:rPr lang="en-US" dirty="0" smtClean="0"/>
              <a:t>To learn two different ways to mutate a list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sz="3200" dirty="0" smtClean="0"/>
              <a:t>and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apply our knowledge to </a:t>
            </a:r>
            <a:r>
              <a:rPr lang="en-US" dirty="0" smtClean="0"/>
              <a:t>create </a:t>
            </a:r>
            <a:r>
              <a:rPr lang="en-US" dirty="0" smtClean="0"/>
              <a:t>nested loops</a:t>
            </a:r>
            <a:endParaRPr lang="en-US" sz="1000" dirty="0"/>
          </a:p>
          <a:p>
            <a:r>
              <a:rPr lang="en-US" dirty="0" smtClean="0"/>
              <a:t>To touch (briefly) on two-dimensional lists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369613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22796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859160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801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Interactive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4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  <a:p>
            <a:pPr lvl="2"/>
            <a:r>
              <a:rPr lang="en-US" sz="2800" dirty="0" smtClean="0"/>
              <a:t>Reached the end of some input (a file,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9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  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loop exits because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42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Nested Loops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have already used nested statements</a:t>
            </a:r>
          </a:p>
          <a:p>
            <a:pPr lvl="1"/>
            <a:r>
              <a:rPr lang="en-US" dirty="0" smtClean="0"/>
              <a:t>In HW3, you used nested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/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/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statements to help you </a:t>
            </a:r>
            <a:r>
              <a:rPr lang="en-US" dirty="0" smtClean="0"/>
              <a:t>guess a character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We can also nest loops!</a:t>
            </a:r>
          </a:p>
          <a:p>
            <a:pPr lvl="1"/>
            <a:r>
              <a:rPr lang="en-US" sz="3000" dirty="0" smtClean="0"/>
              <a:t>First loop is called the </a:t>
            </a:r>
            <a:r>
              <a:rPr lang="en-US" sz="3000" b="1" i="1" dirty="0" smtClean="0"/>
              <a:t>outer loop</a:t>
            </a:r>
          </a:p>
          <a:p>
            <a:pPr lvl="1"/>
            <a:r>
              <a:rPr lang="en-US" sz="3000" dirty="0" smtClean="0"/>
              <a:t>Second loop is called the </a:t>
            </a:r>
            <a:r>
              <a:rPr lang="en-US" sz="3000" b="1" i="1" dirty="0" smtClean="0"/>
              <a:t>inner loop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52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this code do?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scores = []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range(10):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#: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scores.append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(scores)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8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this code do?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scores = []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range(10):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#: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scores.append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(scores)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755391" y="2613957"/>
            <a:ext cx="288068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creates an empty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58511" y="2901696"/>
            <a:ext cx="1796880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50207" y="3185909"/>
            <a:ext cx="24384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run 10 times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958510" y="3244651"/>
            <a:ext cx="2991697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0207" y="3769824"/>
            <a:ext cx="302971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keep running while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negative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549823" y="4358640"/>
            <a:ext cx="2400384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13761" y="5454033"/>
            <a:ext cx="54864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once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exits,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must be positive, so add it to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scores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549820" y="5108448"/>
            <a:ext cx="2875875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303263" y="2301530"/>
            <a:ext cx="264566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code range(10) generates the list [0, 1, ... , 8, 9]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77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(or three- or </a:t>
            </a:r>
            <a:br>
              <a:rPr lang="en-US" sz="3200" dirty="0" smtClean="0"/>
            </a:br>
            <a:r>
              <a:rPr lang="en-US" sz="3200" dirty="0" smtClean="0"/>
              <a:t>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Lists can hold any type (</a:t>
            </a:r>
            <a:r>
              <a:rPr lang="en-US" dirty="0" err="1" smtClean="0"/>
              <a:t>int</a:t>
            </a:r>
            <a:r>
              <a:rPr lang="en-US" dirty="0" smtClean="0"/>
              <a:t>, string, float, etc.)</a:t>
            </a:r>
          </a:p>
          <a:p>
            <a:pPr lvl="1"/>
            <a:r>
              <a:rPr lang="en-US" sz="3200" dirty="0" smtClean="0"/>
              <a:t>This means they can also hold another list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8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Looping and Range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72659"/>
              </p:ext>
            </p:extLst>
          </p:nvPr>
        </p:nvGraphicFramePr>
        <p:xfrm>
          <a:off x="1969008" y="3430871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91435"/>
              </p:ext>
            </p:extLst>
          </p:nvPr>
        </p:nvGraphicFramePr>
        <p:xfrm>
          <a:off x="1969008" y="4654861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305013"/>
              </p:ext>
            </p:extLst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81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 smtClean="0"/>
              <a:t>You access an element by the index of its </a:t>
            </a:r>
            <a:r>
              <a:rPr lang="en-US" u="sng" dirty="0" smtClean="0"/>
              <a:t>row</a:t>
            </a:r>
            <a:r>
              <a:rPr lang="en-US" dirty="0" smtClean="0"/>
              <a:t>,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629042"/>
              </p:ext>
            </p:extLst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1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its </a:t>
            </a:r>
            <a:r>
              <a:rPr lang="en-US" u="sng" dirty="0"/>
              <a:t>row</a:t>
            </a:r>
            <a:r>
              <a:rPr lang="en-US" dirty="0"/>
              <a:t>, then 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514491"/>
              </p:ext>
            </p:extLst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dirty="0" smtClean="0"/>
              <a:t>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79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also be jagged (rows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44184"/>
              </p:ext>
            </p:extLst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47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Strings vs Lists of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656320" cy="4156799"/>
          </a:xfrm>
        </p:spPr>
        <p:txBody>
          <a:bodyPr/>
          <a:lstStyle/>
          <a:p>
            <a:r>
              <a:rPr lang="en-US" dirty="0" smtClean="0"/>
              <a:t>Strings and lists of characters </a:t>
            </a:r>
            <a:r>
              <a:rPr lang="en-US" u="sng" dirty="0" smtClean="0"/>
              <a:t>are not</a:t>
            </a:r>
            <a:r>
              <a:rPr lang="en-US" dirty="0" smtClean="0"/>
              <a:t> exactly the same in Python; different operations are allowed</a:t>
            </a:r>
          </a:p>
          <a:p>
            <a:pPr lvl="3"/>
            <a:endParaRPr lang="en-US" dirty="0"/>
          </a:p>
          <a:p>
            <a:r>
              <a:rPr lang="en-US" dirty="0" smtClean="0"/>
              <a:t>Strings –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upper()</a:t>
            </a:r>
            <a:r>
              <a:rPr lang="en-US" dirty="0" smtClean="0"/>
              <a:t> and</a:t>
            </a:r>
            <a:r>
              <a:rPr lang="en-US" b="1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['Alice', 'Bob', 'Evan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List of characters –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[list("Alice"), list("Bob"),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list("Evan")]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[['A', 'l',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'c', 'e'], ['B', 'o',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'b'], 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'E', 'v', 'a', 'n']]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53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a loop, print all five numbers from the first row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Replace the 4 with </a:t>
            </a:r>
            <a:br>
              <a:rPr lang="en-US" dirty="0"/>
            </a:br>
            <a:r>
              <a:rPr lang="en-US" dirty="0"/>
              <a:t>the word “four”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a 3 to the end of</a:t>
            </a:r>
            <a:br>
              <a:rPr lang="en-US" dirty="0" smtClean="0"/>
            </a:br>
            <a:r>
              <a:rPr lang="en-US" dirty="0" smtClean="0"/>
              <a:t>the last row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Delete the 5 from</a:t>
            </a:r>
            <a:br>
              <a:rPr lang="en-US" dirty="0" smtClean="0"/>
            </a:br>
            <a:r>
              <a:rPr lang="en-US" dirty="0" smtClean="0"/>
              <a:t>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71272"/>
              </p:ext>
            </p:extLst>
          </p:nvPr>
        </p:nvGraphicFramePr>
        <p:xfrm>
          <a:off x="4584190" y="3185613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97424" y="586736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8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Answers: </a:t>
            </a:r>
            <a:r>
              <a:rPr lang="en-US" dirty="0"/>
              <a:t>Two-Dimensional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[0][3]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"four"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[2].append(3)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[0].remove(5)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220992"/>
              </p:ext>
            </p:extLst>
          </p:nvPr>
        </p:nvGraphicFramePr>
        <p:xfrm>
          <a:off x="4584190" y="3185613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97424" y="586736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List of Lists of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a “b” and a “y” to the end of “Bob”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Print out the second letter in “Evan”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Change “Alice” to “</a:t>
            </a:r>
            <a:r>
              <a:rPr lang="en-US" dirty="0" err="1"/>
              <a:t>Alyce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502232"/>
              </p:ext>
            </p:extLst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7940" y="3817839"/>
            <a:ext cx="4028171" cy="2308324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names[1].append(</a:t>
            </a:r>
            <a:r>
              <a:rPr lang="en-US" sz="2400" b="1" kern="0" dirty="0" smtClean="0">
                <a:solidFill>
                  <a:srgbClr val="0080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'b'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names[1].append(</a:t>
            </a:r>
            <a:r>
              <a:rPr lang="en-US" sz="2400" b="1" kern="0" dirty="0" smtClean="0">
                <a:solidFill>
                  <a:srgbClr val="0080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'y'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rgbClr val="C000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(names[2][1])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names[0][2] = </a:t>
            </a:r>
            <a:r>
              <a:rPr lang="en-US" sz="2400" b="1" kern="0" dirty="0" smtClean="0">
                <a:solidFill>
                  <a:srgbClr val="0080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'y'</a:t>
            </a:r>
            <a:endParaRPr lang="en-US" sz="2400" b="1" kern="0" dirty="0">
              <a:solidFill>
                <a:srgbClr val="008000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4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3979" cy="4156799"/>
          </a:xfrm>
        </p:spPr>
        <p:txBody>
          <a:bodyPr/>
          <a:lstStyle/>
          <a:p>
            <a:r>
              <a:rPr lang="en-US" dirty="0" smtClean="0"/>
              <a:t>Lab </a:t>
            </a:r>
            <a:r>
              <a:rPr lang="en-US" dirty="0"/>
              <a:t>3 is being held this week!</a:t>
            </a:r>
          </a:p>
          <a:p>
            <a:pPr lvl="1"/>
            <a:r>
              <a:rPr lang="en-US" dirty="0"/>
              <a:t>Make sure you attend your correct section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4 is out</a:t>
            </a:r>
          </a:p>
          <a:p>
            <a:pPr lvl="1"/>
            <a:r>
              <a:rPr lang="en-US" dirty="0" smtClean="0"/>
              <a:t>Due by </a:t>
            </a:r>
            <a:r>
              <a:rPr lang="en-US" dirty="0"/>
              <a:t>Monday (February 29</a:t>
            </a:r>
            <a:r>
              <a:rPr lang="en-US" baseline="30000" dirty="0"/>
              <a:t>th</a:t>
            </a:r>
            <a:r>
              <a:rPr lang="en-US" dirty="0"/>
              <a:t>) at 8:59:59 </a:t>
            </a:r>
            <a:r>
              <a:rPr lang="en-US" dirty="0" smtClean="0"/>
              <a:t>PM</a:t>
            </a:r>
          </a:p>
          <a:p>
            <a:pPr lvl="3"/>
            <a:endParaRPr lang="en-US" dirty="0" smtClean="0"/>
          </a:p>
          <a:p>
            <a:r>
              <a:rPr lang="en-US" dirty="0"/>
              <a:t>Homeworks and Pre-Labs are on Blackboard</a:t>
            </a:r>
          </a:p>
          <a:p>
            <a:pPr lvl="1"/>
            <a:r>
              <a:rPr lang="en-US" dirty="0"/>
              <a:t>Homework 1 grades have been released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4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71632" y="2893071"/>
            <a:ext cx="202531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is the output of this code?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0120" y="4551408"/>
            <a:ext cx="27883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Range generates a list of numbers up to but not including the number</a:t>
            </a:r>
          </a:p>
        </p:txBody>
      </p:sp>
    </p:spTree>
    <p:extLst>
      <p:ext uri="{BB962C8B-B14F-4D97-AF65-F5344CB8AC3E}">
        <p14:creationId xmlns:p14="http://schemas.microsoft.com/office/powerpoint/2010/main" val="316200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program that allows the user to try and guess the password. It should allow them to guess the password up to three times before it doesn’t let them guess anymore.</a:t>
            </a:r>
          </a:p>
          <a:p>
            <a:r>
              <a:rPr lang="en-US" dirty="0"/>
              <a:t>Write a program that allows the user to enter numbers until they enter a -</a:t>
            </a:r>
            <a:r>
              <a:rPr lang="en-US" dirty="0" smtClean="0"/>
              <a:t>1 to stop.</a:t>
            </a:r>
          </a:p>
          <a:p>
            <a:pPr lvl="1"/>
            <a:r>
              <a:rPr lang="en-US" dirty="0" smtClean="0"/>
              <a:t>After </a:t>
            </a:r>
            <a:r>
              <a:rPr lang="en-US" dirty="0"/>
              <a:t>they enter a -1, it should output the average, the minimum, and the </a:t>
            </a:r>
            <a:r>
              <a:rPr lang="en-US" dirty="0" smtClean="0"/>
              <a:t>maximum of the numbers.  Make sure not to include the -1 when calculating!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63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(-3, -13, -3):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-9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-12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71632" y="2893071"/>
            <a:ext cx="202531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is the output of this code?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0120" y="4551408"/>
            <a:ext cx="27883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With three numbers, we can change the step to a </a:t>
            </a:r>
            <a:r>
              <a:rPr lang="en-US" sz="2400" dirty="0" smtClean="0"/>
              <a:t>negative to let us count down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77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711" y="826364"/>
            <a:ext cx="8602579" cy="1143000"/>
          </a:xfrm>
        </p:spPr>
        <p:txBody>
          <a:bodyPr/>
          <a:lstStyle/>
          <a:p>
            <a:r>
              <a:rPr lang="en-US" dirty="0" smtClean="0"/>
              <a:t>The “Average”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find the average from a list of numbers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[98, 75, 89, 100, 45, 82]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0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total to zero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total = total + n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 /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average in the class is: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04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Flexible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50614"/>
            <a:ext cx="8603673" cy="4156799"/>
          </a:xfrm>
        </p:spPr>
        <p:txBody>
          <a:bodyPr/>
          <a:lstStyle/>
          <a:p>
            <a:r>
              <a:rPr lang="en-US" dirty="0" smtClean="0"/>
              <a:t>Can we fill the list with numbers from the user?</a:t>
            </a:r>
          </a:p>
          <a:p>
            <a:pPr lvl="1"/>
            <a:r>
              <a:rPr lang="en-US" dirty="0" smtClean="0"/>
              <a:t>What if we only want positive numbers?</a:t>
            </a:r>
          </a:p>
          <a:p>
            <a:pPr lvl="1"/>
            <a:r>
              <a:rPr lang="en-US" dirty="0" smtClean="0"/>
              <a:t>And we want to re-prompt </a:t>
            </a:r>
            <a:r>
              <a:rPr lang="en-US" dirty="0"/>
              <a:t>the user if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they </a:t>
            </a:r>
            <a:r>
              <a:rPr lang="en-US" dirty="0"/>
              <a:t>enter a </a:t>
            </a:r>
            <a:r>
              <a:rPr lang="en-US" dirty="0" smtClean="0"/>
              <a:t>negative number?</a:t>
            </a:r>
          </a:p>
          <a:p>
            <a:pPr lvl="2"/>
            <a:r>
              <a:rPr lang="en-US" sz="2800" dirty="0" smtClean="0"/>
              <a:t>And </a:t>
            </a:r>
            <a:r>
              <a:rPr lang="en-US" sz="2800" i="1" dirty="0" smtClean="0"/>
              <a:t>keep</a:t>
            </a:r>
            <a:r>
              <a:rPr lang="en-US" sz="2800" dirty="0" smtClean="0"/>
              <a:t> re-prompting until they enter a positive</a:t>
            </a:r>
            <a:endParaRPr lang="en-US" sz="2800" dirty="0"/>
          </a:p>
          <a:p>
            <a:pPr lvl="3"/>
            <a:endParaRPr lang="en-US" dirty="0" smtClean="0"/>
          </a:p>
          <a:p>
            <a:r>
              <a:rPr lang="en-US" dirty="0" smtClean="0"/>
              <a:t>We can’t do this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– why?</a:t>
            </a:r>
          </a:p>
          <a:p>
            <a:pPr lvl="1"/>
            <a:r>
              <a:rPr lang="en-US" dirty="0" smtClean="0"/>
              <a:t>For loops only run a pre-set number of times</a:t>
            </a:r>
          </a:p>
          <a:p>
            <a:pPr lvl="1"/>
            <a:r>
              <a:rPr lang="en-US" dirty="0" smtClean="0"/>
              <a:t>We don’t know how many times to re-prompt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9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19492</TotalTime>
  <Words>2692</Words>
  <Application>Microsoft Office PowerPoint</Application>
  <PresentationFormat>On-screen Show (4:3)</PresentationFormat>
  <Paragraphs>653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CMSC201  Computer Science I for Majors  Lecture 09 – While Loops</vt:lpstr>
      <vt:lpstr>Last Class We Covered</vt:lpstr>
      <vt:lpstr>Any Questions from Last Time?</vt:lpstr>
      <vt:lpstr>Today’s Objectives</vt:lpstr>
      <vt:lpstr>Review: Looping and Range</vt:lpstr>
      <vt:lpstr>Review of range() Function</vt:lpstr>
      <vt:lpstr>Review of range() Function</vt:lpstr>
      <vt:lpstr>The “Average” for Loop</vt:lpstr>
      <vt:lpstr>Getting Flexible Input</vt:lpstr>
      <vt:lpstr>Looping</vt:lpstr>
      <vt:lpstr>while Loops: Syntax and Uses</vt:lpstr>
      <vt:lpstr>The while Loop</vt:lpstr>
      <vt:lpstr>Parts of a while Loop</vt:lpstr>
      <vt:lpstr>Parts of a while Loop</vt:lpstr>
      <vt:lpstr>How a while Loop Works</vt:lpstr>
      <vt:lpstr>Example while Loop</vt:lpstr>
      <vt:lpstr>Example while Loop</vt:lpstr>
      <vt:lpstr>Differences Between the Loops</vt:lpstr>
      <vt:lpstr>Differences Between the Loops</vt:lpstr>
      <vt:lpstr>Differences Between the Loops</vt:lpstr>
      <vt:lpstr>Infinite Loops and Other Problems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Ending an Infinite Loop</vt:lpstr>
      <vt:lpstr>Loop Body Isn’t Being Run</vt:lpstr>
      <vt:lpstr>Updating and Changing Lists</vt:lpstr>
      <vt:lpstr>Mutating Lists</vt:lpstr>
      <vt:lpstr>Two List Functions</vt:lpstr>
      <vt:lpstr>List Function: append()</vt:lpstr>
      <vt:lpstr>Example of append()</vt:lpstr>
      <vt:lpstr>Example of append()</vt:lpstr>
      <vt:lpstr>List Function: remove()</vt:lpstr>
      <vt:lpstr>Example of remove()</vt:lpstr>
      <vt:lpstr>Example of remove()</vt:lpstr>
      <vt:lpstr>Example of remove()</vt:lpstr>
      <vt:lpstr>Interactive while Loops</vt:lpstr>
      <vt:lpstr>When to Use while Loops</vt:lpstr>
      <vt:lpstr>Example while Loop</vt:lpstr>
      <vt:lpstr>Nested Loops</vt:lpstr>
      <vt:lpstr>Nesting</vt:lpstr>
      <vt:lpstr>Nested Loop Example</vt:lpstr>
      <vt:lpstr>Nested Loop Example</vt:lpstr>
      <vt:lpstr>Two-Dimensional Lists</vt:lpstr>
      <vt:lpstr>Two-Dimensional Lists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NOTE: Strings vs Lists of Characters</vt:lpstr>
      <vt:lpstr>Practice: Two-Dimensional Lists</vt:lpstr>
      <vt:lpstr>Answers: Two-Dimensional Lists</vt:lpstr>
      <vt:lpstr>Practice: List of Lists of Characters</vt:lpstr>
      <vt:lpstr>Announcements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280</cp:revision>
  <dcterms:created xsi:type="dcterms:W3CDTF">2014-05-05T14:25:42Z</dcterms:created>
  <dcterms:modified xsi:type="dcterms:W3CDTF">2016-02-24T23:22:53Z</dcterms:modified>
</cp:coreProperties>
</file>